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6" r:id="rId3"/>
    <p:sldId id="259" r:id="rId4"/>
    <p:sldId id="260" r:id="rId5"/>
    <p:sldId id="262" r:id="rId6"/>
    <p:sldId id="261" r:id="rId7"/>
    <p:sldId id="270" r:id="rId8"/>
    <p:sldId id="264" r:id="rId9"/>
    <p:sldId id="263" r:id="rId10"/>
    <p:sldId id="265" r:id="rId11"/>
    <p:sldId id="266" r:id="rId12"/>
    <p:sldId id="271" r:id="rId13"/>
    <p:sldId id="267" r:id="rId14"/>
    <p:sldId id="268" r:id="rId15"/>
    <p:sldId id="269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515"/>
    <a:srgbClr val="003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24"/>
  </p:normalViewPr>
  <p:slideViewPr>
    <p:cSldViewPr>
      <p:cViewPr varScale="1">
        <p:scale>
          <a:sx n="111" d="100"/>
          <a:sy n="111" d="100"/>
        </p:scale>
        <p:origin x="78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B53FC-2E4B-4A6E-87A2-C142DA142233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EA121-16B5-4394-8104-FE3DEA04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36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dli.ucla.edu/dl/lineart/P001993_l.jp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https://cdli.ucla.edu/dl/lineart/P001993_l.jpg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EA121-16B5-4394-8104-FE3DEA0460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28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Letters to Sargon with Modularity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EA121-16B5-4394-8104-FE3DEA0460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62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93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83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29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1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3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67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0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65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4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8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46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oracc.org/epsd2/o0023475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400" y="152401"/>
            <a:ext cx="8839200" cy="762000"/>
          </a:xfrm>
          <a:solidFill>
            <a:srgbClr val="FCB515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4000" dirty="0">
                <a:solidFill>
                  <a:srgbClr val="0070C0"/>
                </a:solidFill>
              </a:rPr>
              <a:t>Data Science for Hard Core Humanists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20482"/>
            <a:ext cx="4440441" cy="2723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Image result for cuneif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394" y="1149737"/>
            <a:ext cx="4230158" cy="281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5752" y="6106418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Niek Veldhuis, UC </a:t>
            </a:r>
            <a:r>
              <a:rPr lang="en-US" dirty="0" smtClean="0"/>
              <a:t>Berkeley</a:t>
            </a:r>
          </a:p>
          <a:p>
            <a:r>
              <a:rPr lang="en-US" dirty="0" smtClean="0"/>
              <a:t>BIDS, March 4 2020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5917" y="5029200"/>
            <a:ext cx="8412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Opportunities and Challenges </a:t>
            </a:r>
            <a:r>
              <a:rPr lang="en-US" sz="3200" dirty="0" smtClean="0"/>
              <a:t>in </a:t>
            </a:r>
            <a:r>
              <a:rPr lang="en-US" sz="3200" dirty="0"/>
              <a:t>Computational Assyriology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7218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600200"/>
            <a:ext cx="5033626" cy="4738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Potential: Topic </a:t>
            </a:r>
            <a:r>
              <a:rPr lang="en-US" dirty="0" smtClean="0">
                <a:solidFill>
                  <a:srgbClr val="0070C0"/>
                </a:solidFill>
              </a:rPr>
              <a:t>Model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341889"/>
              </p:ext>
            </p:extLst>
          </p:nvPr>
        </p:nvGraphicFramePr>
        <p:xfrm>
          <a:off x="1219200" y="2514600"/>
          <a:ext cx="101282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Packager Shell Object" showAsIcon="1" r:id="rId4" imgW="1013400" imgH="547920" progId="Package">
                  <p:embed/>
                </p:oleObj>
              </mc:Choice>
              <mc:Fallback>
                <p:oleObj name="Packager Shell Object" showAsIcon="1" r:id="rId4" imgW="1013400" imgH="547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9200" y="2514600"/>
                        <a:ext cx="1012825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200512"/>
              </p:ext>
            </p:extLst>
          </p:nvPr>
        </p:nvGraphicFramePr>
        <p:xfrm>
          <a:off x="1360487" y="4343400"/>
          <a:ext cx="73025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Packager Shell Object" showAsIcon="1" r:id="rId6" imgW="729720" imgH="547920" progId="Package">
                  <p:embed/>
                </p:oleObj>
              </mc:Choice>
              <mc:Fallback>
                <p:oleObj name="Packager Shell Object" showAsIcon="1" r:id="rId6" imgW="729720" imgH="547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60487" y="4343400"/>
                        <a:ext cx="730250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57150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Neo-Assyrian letters and administrative texts (9</a:t>
            </a:r>
            <a:r>
              <a:rPr lang="en-US" baseline="30000" dirty="0" smtClean="0"/>
              <a:t>th</a:t>
            </a:r>
            <a:r>
              <a:rPr lang="en-US" dirty="0" smtClean="0"/>
              <a:t>-7</a:t>
            </a:r>
            <a:r>
              <a:rPr lang="en-US" baseline="30000" dirty="0" smtClean="0"/>
              <a:t>th</a:t>
            </a:r>
            <a:r>
              <a:rPr lang="en-US" dirty="0" smtClean="0"/>
              <a:t> century).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Potential: Word </a:t>
            </a:r>
            <a:r>
              <a:rPr lang="en-US" dirty="0" err="1" smtClean="0">
                <a:solidFill>
                  <a:srgbClr val="0070C0"/>
                </a:solidFill>
              </a:rPr>
              <a:t>Embeddings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0"/>
            <a:ext cx="8198643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54102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Sumerian terminology for ship building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26670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ŋ</a:t>
            </a:r>
            <a:r>
              <a:rPr lang="en-US" dirty="0" err="1" smtClean="0">
                <a:hlinkClick r:id="rId3"/>
              </a:rPr>
              <a:t>eš</a:t>
            </a:r>
            <a:r>
              <a:rPr lang="en-US" dirty="0" smtClean="0">
                <a:hlinkClick r:id="rId3"/>
              </a:rPr>
              <a:t>-ad-da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279" y="806450"/>
            <a:ext cx="4893215" cy="472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800600"/>
            <a:ext cx="3423403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506" y="1143000"/>
            <a:ext cx="3403976" cy="4973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143" y="4127500"/>
            <a:ext cx="4210050" cy="28067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Are they Interested?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48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Sign Searching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0" y="2819400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su</a:t>
            </a:r>
            <a:endParaRPr lang="en-US" dirty="0" smtClean="0"/>
          </a:p>
          <a:p>
            <a:r>
              <a:rPr lang="en-US" dirty="0" err="1"/>
              <a:t>s</a:t>
            </a:r>
            <a:r>
              <a:rPr lang="en-US" dirty="0" err="1" smtClean="0"/>
              <a:t>u</a:t>
            </a:r>
            <a:r>
              <a:rPr lang="en-US" dirty="0" smtClean="0"/>
              <a:t>, </a:t>
            </a:r>
            <a:r>
              <a:rPr lang="en-US" dirty="0" err="1" smtClean="0"/>
              <a:t>sug</a:t>
            </a:r>
            <a:r>
              <a:rPr lang="en-US" dirty="0" smtClean="0"/>
              <a:t>₆</a:t>
            </a:r>
          </a:p>
          <a:p>
            <a:r>
              <a:rPr lang="en-US" dirty="0" err="1" smtClean="0"/>
              <a:t>kuš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67200" y="28194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lesh</a:t>
            </a:r>
          </a:p>
          <a:p>
            <a:r>
              <a:rPr lang="en-US" dirty="0" smtClean="0"/>
              <a:t>To replace</a:t>
            </a:r>
          </a:p>
          <a:p>
            <a:r>
              <a:rPr lang="en-US" dirty="0" smtClean="0"/>
              <a:t>Hide, leather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3200" y="1977787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Multivalent signs: </a:t>
            </a:r>
            <a:endParaRPr lang="en-US" sz="2400" dirty="0"/>
          </a:p>
        </p:txBody>
      </p:sp>
      <p:pic>
        <p:nvPicPr>
          <p:cNvPr id="2052" name="Picture 4" descr="http://psd.museum.upenn.edu/epsd/psl/img/popup/x5f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9239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43400"/>
            <a:ext cx="914400" cy="10477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43200" y="4267200"/>
            <a:ext cx="121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</a:t>
            </a:r>
          </a:p>
          <a:p>
            <a:r>
              <a:rPr lang="en-US" dirty="0"/>
              <a:t>d</a:t>
            </a:r>
            <a:r>
              <a:rPr lang="en-US" dirty="0" smtClean="0"/>
              <a:t>u₁₀</a:t>
            </a:r>
          </a:p>
          <a:p>
            <a:r>
              <a:rPr lang="en-US" dirty="0"/>
              <a:t>d</a:t>
            </a:r>
            <a:r>
              <a:rPr lang="en-US" dirty="0" smtClean="0"/>
              <a:t>ub₃, du₁₀</a:t>
            </a:r>
          </a:p>
          <a:p>
            <a:r>
              <a:rPr lang="en-US" dirty="0"/>
              <a:t>d</a:t>
            </a:r>
            <a:r>
              <a:rPr lang="en-US" dirty="0" smtClean="0"/>
              <a:t>ug₃, du₁₀</a:t>
            </a:r>
          </a:p>
          <a:p>
            <a:r>
              <a:rPr lang="en-US" dirty="0" err="1"/>
              <a:t>š</a:t>
            </a:r>
            <a:r>
              <a:rPr lang="en-US" dirty="0" err="1" smtClean="0"/>
              <a:t>ar</a:t>
            </a:r>
            <a:r>
              <a:rPr lang="en-US" dirty="0" smtClean="0"/>
              <a:t>₂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67200" y="4267200"/>
            <a:ext cx="167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 mix</a:t>
            </a:r>
          </a:p>
          <a:p>
            <a:r>
              <a:rPr lang="en-US" dirty="0" smtClean="0"/>
              <a:t>Syllable /du/</a:t>
            </a:r>
          </a:p>
          <a:p>
            <a:r>
              <a:rPr lang="en-US" dirty="0" smtClean="0"/>
              <a:t>Knee</a:t>
            </a:r>
          </a:p>
          <a:p>
            <a:r>
              <a:rPr lang="en-US" dirty="0" smtClean="0"/>
              <a:t>Good</a:t>
            </a:r>
          </a:p>
          <a:p>
            <a:r>
              <a:rPr lang="en-US" dirty="0" smtClean="0"/>
              <a:t>3,600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92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Mash-up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9600" y="1524000"/>
            <a:ext cx="472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BDTNS: Database of Neo-Sumerian Texts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42" y="2576528"/>
            <a:ext cx="8324850" cy="42672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5105400" y="1875676"/>
            <a:ext cx="1295400" cy="68216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49" y="594609"/>
            <a:ext cx="2112556" cy="1943100"/>
          </a:xfrm>
          <a:prstGeom prst="rect">
            <a:avLst/>
          </a:prstGeom>
        </p:spPr>
      </p:pic>
      <p:pic>
        <p:nvPicPr>
          <p:cNvPr id="2050" name="Picture 2" descr="http://bdtns.filol.csic.es/extras/img/logo_BDTN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96205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2590800" y="1550056"/>
            <a:ext cx="1524000" cy="100778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0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13973"/>
            <a:ext cx="8591550" cy="857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99840"/>
            <a:ext cx="8553450" cy="2085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Really?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3832087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Pandas vs. </a:t>
            </a:r>
            <a:r>
              <a:rPr lang="en-US" sz="2400" dirty="0" err="1" smtClean="0"/>
              <a:t>tqdm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5980367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Installing </a:t>
            </a:r>
            <a:r>
              <a:rPr lang="en-US" sz="2400" dirty="0" err="1" smtClean="0"/>
              <a:t>ipywidgets</a:t>
            </a:r>
            <a:r>
              <a:rPr lang="en-US" sz="2400" dirty="0" smtClean="0"/>
              <a:t> for </a:t>
            </a:r>
            <a:r>
              <a:rPr lang="en-US" sz="2400" dirty="0" err="1" smtClean="0"/>
              <a:t>Jupyter</a:t>
            </a:r>
            <a:r>
              <a:rPr lang="en-US" sz="2400" dirty="0" smtClean="0"/>
              <a:t> Lab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0924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69775"/>
              </p:ext>
            </p:extLst>
          </p:nvPr>
        </p:nvGraphicFramePr>
        <p:xfrm>
          <a:off x="228600" y="1981200"/>
          <a:ext cx="8778240" cy="4240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84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ETCSL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Archibab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EbDA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BDTNS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 smtClean="0"/>
                        <a:t>Specialty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Literary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Literary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Sumerian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Sumerian Akkadian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Akkadian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Akkadian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Eblaite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Sumerian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 err="1"/>
                        <a:t>Lemm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/>
                        <a:t>Texts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/>
                        <a:t>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7362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1996-2006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  <a:r>
                        <a:rPr lang="en-US" baseline="0" dirty="0"/>
                        <a:t>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2006 -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2009 -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2008 -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2002 -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/>
                        <a:t>Open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Changing Attitudes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45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8936"/>
            <a:ext cx="9144000" cy="510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77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Archaic Metals Account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423564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0"/>
            <a:ext cx="3481976" cy="361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5486400" y="4495800"/>
            <a:ext cx="1752600" cy="6096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86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Cuneiform: A </a:t>
            </a:r>
            <a:r>
              <a:rPr lang="en-US" dirty="0" smtClean="0">
                <a:solidFill>
                  <a:srgbClr val="0070C0"/>
                </a:solidFill>
              </a:rPr>
              <a:t>Schematic History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3,200		</a:t>
            </a:r>
            <a:r>
              <a:rPr lang="en-US" dirty="0" smtClean="0"/>
              <a:t>Administrative, School Texts</a:t>
            </a:r>
            <a:endParaRPr lang="en-US" dirty="0"/>
          </a:p>
          <a:p>
            <a:r>
              <a:rPr lang="en-US" dirty="0"/>
              <a:t>2,700		Royal Inscriptions</a:t>
            </a:r>
          </a:p>
          <a:p>
            <a:r>
              <a:rPr lang="en-US" dirty="0"/>
              <a:t>2,500		Literary (Sumerian)</a:t>
            </a:r>
          </a:p>
          <a:p>
            <a:r>
              <a:rPr lang="en-US" dirty="0"/>
              <a:t>2,400		Letters</a:t>
            </a:r>
          </a:p>
          <a:p>
            <a:r>
              <a:rPr lang="en-US" dirty="0"/>
              <a:t>1800		Divination, Literary (Akkadian</a:t>
            </a:r>
            <a:r>
              <a:rPr lang="en-US" dirty="0" smtClean="0"/>
              <a:t>), 			Medical, Mathematical</a:t>
            </a:r>
            <a:endParaRPr lang="en-US" dirty="0"/>
          </a:p>
          <a:p>
            <a:r>
              <a:rPr lang="en-US" dirty="0" smtClean="0"/>
              <a:t>500</a:t>
            </a:r>
            <a:r>
              <a:rPr lang="en-US" dirty="0"/>
              <a:t>		Astronomical Tables</a:t>
            </a:r>
          </a:p>
          <a:p>
            <a:r>
              <a:rPr lang="en-US" dirty="0"/>
              <a:t>0			The 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6126163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Akkadian: Semitic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916680" y="6126162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Sumerian: Isolate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6803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Transliteration, Lemmatization</a:t>
            </a:r>
          </a:p>
        </p:txBody>
      </p:sp>
      <p:pic>
        <p:nvPicPr>
          <p:cNvPr id="4098" name="Picture 2" descr="http://psd.museum.upenn.edu/epsd/psl/img/popup/x4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47852"/>
            <a:ext cx="21145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psd.museum.upenn.edu/epsd/psl/img/popup/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867" y="1847852"/>
            <a:ext cx="8572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psd.museum.upenn.edu/epsd/psl/img/popup/x1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847852"/>
            <a:ext cx="12192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psd.museum.upenn.edu/epsd/psl/img/popup/x4b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520" y="1838326"/>
            <a:ext cx="117157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psd.museum.upenn.edu/epsd/psl/img/popup/x74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47852"/>
            <a:ext cx="204787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psd.museum.upenn.edu/epsd/psl/img/popup/x36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595" y="1838326"/>
            <a:ext cx="98107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" y="3200400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Transliteration: </a:t>
            </a:r>
            <a:r>
              <a:rPr lang="en-US" sz="3200" dirty="0" err="1"/>
              <a:t>lugal</a:t>
            </a:r>
            <a:r>
              <a:rPr lang="en-US" sz="3200" dirty="0"/>
              <a:t>-e </a:t>
            </a:r>
            <a:r>
              <a:rPr lang="en-US" sz="3200" dirty="0" err="1"/>
              <a:t>e</a:t>
            </a:r>
            <a:r>
              <a:rPr lang="en-US" sz="3200" dirty="0"/>
              <a:t>₂ mu-un-du₃</a:t>
            </a:r>
          </a:p>
          <a:p>
            <a:endParaRPr lang="en-US" sz="3200" dirty="0"/>
          </a:p>
          <a:p>
            <a:r>
              <a:rPr lang="en-US" sz="3200" dirty="0"/>
              <a:t>Lemmatization: </a:t>
            </a:r>
            <a:r>
              <a:rPr lang="en-US" sz="3200" dirty="0" err="1"/>
              <a:t>lugal</a:t>
            </a:r>
            <a:r>
              <a:rPr lang="en-US" sz="3200" dirty="0"/>
              <a:t>[king]N e[house]N du[build]V/t</a:t>
            </a:r>
          </a:p>
          <a:p>
            <a:endParaRPr lang="en-US" sz="3200" dirty="0"/>
          </a:p>
          <a:p>
            <a:r>
              <a:rPr lang="en-US" sz="3200" dirty="0"/>
              <a:t>Translation: The king built the temple</a:t>
            </a:r>
          </a:p>
        </p:txBody>
      </p:sp>
    </p:spTree>
    <p:extLst>
      <p:ext uri="{BB962C8B-B14F-4D97-AF65-F5344CB8AC3E}">
        <p14:creationId xmlns:p14="http://schemas.microsoft.com/office/powerpoint/2010/main" val="651610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9666"/>
              </p:ext>
            </p:extLst>
          </p:nvPr>
        </p:nvGraphicFramePr>
        <p:xfrm>
          <a:off x="228600" y="1981200"/>
          <a:ext cx="8778240" cy="4240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84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ETCSL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Archibab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EbDA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BDTNS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 smtClean="0"/>
                        <a:t>Specialty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Literary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Literary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Sumerian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Sumerian Akkadian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Akkadian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Akkadian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Eblaite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Sumerian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 err="1"/>
                        <a:t>Lemm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/>
                        <a:t>Texts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/>
                        <a:t>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7362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1996-2006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  <a:r>
                        <a:rPr lang="en-US" baseline="0" dirty="0"/>
                        <a:t>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2006 -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2009 -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2008 -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2002 -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Main Digital Cuneiform Projects</a:t>
            </a:r>
          </a:p>
        </p:txBody>
      </p:sp>
    </p:spTree>
    <p:extLst>
      <p:ext uri="{BB962C8B-B14F-4D97-AF65-F5344CB8AC3E}">
        <p14:creationId xmlns:p14="http://schemas.microsoft.com/office/powerpoint/2010/main" val="137749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Berkeley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3962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2016-2018  	Berkeley Summer Institute for Digital Humanities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524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2013-		DLAB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6110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2013-		BIDS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3672" y="318190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2015-		Data8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4839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2018		Division of Data Science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4511174"/>
            <a:ext cx="19812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56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Potential: Scaling Up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214" y="1981200"/>
            <a:ext cx="603890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" y="1905000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Old Babylonian Scribal School:</a:t>
            </a:r>
          </a:p>
          <a:p>
            <a:r>
              <a:rPr lang="en-US" dirty="0" smtClean="0"/>
              <a:t>Teach Sumerian through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Lexical lists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Literary Heritage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61722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 lexical texts introduce the vocabulary of the literary heritage?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Potential: Social Networks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732" y="1417679"/>
            <a:ext cx="5795868" cy="536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16764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Letters to Sargon (8</a:t>
            </a:r>
            <a:r>
              <a:rPr lang="en-US" baseline="30000" dirty="0"/>
              <a:t>th</a:t>
            </a:r>
            <a:r>
              <a:rPr lang="en-US" dirty="0"/>
              <a:t> Century king of Assyria)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8B277-D94F-A440-BB1B-45D175409019}"/>
              </a:ext>
            </a:extLst>
          </p:cNvPr>
          <p:cNvSpPr txBox="1"/>
          <p:nvPr/>
        </p:nvSpPr>
        <p:spPr>
          <a:xfrm>
            <a:off x="228600" y="5410200"/>
            <a:ext cx="1680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Visualization in </a:t>
            </a:r>
            <a:r>
              <a:rPr lang="en-US" dirty="0" err="1" smtClean="0"/>
              <a:t>Gephi</a:t>
            </a:r>
            <a:r>
              <a:rPr lang="en-US" dirty="0" smtClean="0"/>
              <a:t> with  modularity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26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432</Words>
  <Application>Microsoft Office PowerPoint</Application>
  <PresentationFormat>On-screen Show (4:3)</PresentationFormat>
  <Paragraphs>205</Paragraphs>
  <Slides>16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Office Theme</vt:lpstr>
      <vt:lpstr>Package</vt:lpstr>
      <vt:lpstr>PowerPoint Presentation</vt:lpstr>
      <vt:lpstr>PowerPoint Presentation</vt:lpstr>
      <vt:lpstr>Archaic Metals Account</vt:lpstr>
      <vt:lpstr>Cuneiform: A Schematic History</vt:lpstr>
      <vt:lpstr>Transliteration, Lemmatization</vt:lpstr>
      <vt:lpstr>Main Digital Cuneiform Projects</vt:lpstr>
      <vt:lpstr>Berkeley</vt:lpstr>
      <vt:lpstr>Potential: Scaling Up</vt:lpstr>
      <vt:lpstr>Potential: Social Networks</vt:lpstr>
      <vt:lpstr>Potential: Topic Model</vt:lpstr>
      <vt:lpstr>Potential: Word Embeddings</vt:lpstr>
      <vt:lpstr>Are they Interested?</vt:lpstr>
      <vt:lpstr>Sign Searching</vt:lpstr>
      <vt:lpstr>Mash-up</vt:lpstr>
      <vt:lpstr>Really?</vt:lpstr>
      <vt:lpstr>Changing Attitudes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Niek</dc:creator>
  <cp:lastModifiedBy>Niek Veldhuis</cp:lastModifiedBy>
  <cp:revision>42</cp:revision>
  <dcterms:created xsi:type="dcterms:W3CDTF">2020-02-21T20:11:29Z</dcterms:created>
  <dcterms:modified xsi:type="dcterms:W3CDTF">2020-02-27T18:02:57Z</dcterms:modified>
</cp:coreProperties>
</file>